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74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8" r:id="rId14"/>
    <p:sldId id="385" r:id="rId15"/>
    <p:sldId id="387" r:id="rId16"/>
    <p:sldId id="386" r:id="rId17"/>
    <p:sldId id="389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76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679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144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12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80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79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210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72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14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16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393CC-DBEF-4F3C-9D99-658B5F66EB05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BBBF7-8EAF-495C-AB37-0F7701CA24C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93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m para porto de vito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5"/>
          <a:stretch/>
        </p:blipFill>
        <p:spPr bwMode="auto">
          <a:xfrm>
            <a:off x="-72189" y="0"/>
            <a:ext cx="122641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-72189" y="326858"/>
            <a:ext cx="8873289" cy="15151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218706" y="323219"/>
            <a:ext cx="857157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0" b="1" dirty="0">
                <a:solidFill>
                  <a:srgbClr val="0066FF"/>
                </a:solidFill>
                <a:latin typeface="The Bold Font" pitchFamily="2" charset="0"/>
                <a:cs typeface="Calibri Light" panose="020F0302020204030204" pitchFamily="34" charset="0"/>
              </a:rPr>
              <a:t>Porto sem Papel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85387" y="6503491"/>
            <a:ext cx="475963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Ministério dos Transportes Portos e Aviação Civil</a:t>
            </a:r>
          </a:p>
        </p:txBody>
      </p:sp>
      <p:pic>
        <p:nvPicPr>
          <p:cNvPr id="17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077" y="5944389"/>
            <a:ext cx="2438044" cy="672367"/>
          </a:xfrm>
          <a:prstGeom prst="rect">
            <a:avLst/>
          </a:prstGeom>
          <a:noFill/>
          <a:effectLst/>
        </p:spPr>
      </p:pic>
      <p:pic>
        <p:nvPicPr>
          <p:cNvPr id="13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80" y="5053553"/>
            <a:ext cx="2013266" cy="142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tângulo 17"/>
          <p:cNvSpPr/>
          <p:nvPr/>
        </p:nvSpPr>
        <p:spPr>
          <a:xfrm>
            <a:off x="9028127" y="3982600"/>
            <a:ext cx="28584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 err="1">
                <a:solidFill>
                  <a:schemeClr val="bg1"/>
                </a:solidFill>
                <a:latin typeface="The Bold Font" pitchFamily="2" charset="0"/>
                <a:cs typeface="Carlito" panose="020F0502020204030204" pitchFamily="34" charset="0"/>
              </a:rPr>
              <a:t>Noviembre</a:t>
            </a:r>
            <a:r>
              <a:rPr lang="pt-BR" sz="2800" dirty="0">
                <a:solidFill>
                  <a:schemeClr val="bg1"/>
                </a:solidFill>
                <a:latin typeface="The Bold Font" pitchFamily="2" charset="0"/>
                <a:cs typeface="Carlito" panose="020F0502020204030204" pitchFamily="34" charset="0"/>
              </a:rPr>
              <a:t>/2018</a:t>
            </a:r>
          </a:p>
        </p:txBody>
      </p:sp>
    </p:spTree>
    <p:extLst>
      <p:ext uri="{BB962C8B-B14F-4D97-AF65-F5344CB8AC3E}">
        <p14:creationId xmlns:p14="http://schemas.microsoft.com/office/powerpoint/2010/main" val="178927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500429" y="692022"/>
            <a:ext cx="5785623" cy="156966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IMO</a:t>
            </a:r>
          </a:p>
          <a:p>
            <a:pPr algn="ctr"/>
            <a:r>
              <a:rPr lang="pt-BR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Comité de </a:t>
            </a:r>
            <a:r>
              <a:rPr lang="pt-BR" sz="4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Facilitación</a:t>
            </a:r>
            <a:endParaRPr lang="pt-BR" sz="48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764972" y="3371820"/>
            <a:ext cx="4227157" cy="156966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 </a:t>
            </a:r>
          </a:p>
          <a:p>
            <a:pPr algn="ctr"/>
            <a:r>
              <a:rPr lang="pt-BR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</a:t>
            </a:r>
            <a:r>
              <a:rPr lang="pt-BR" sz="4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endParaRPr lang="pt-BR" sz="48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947613" y="3371820"/>
            <a:ext cx="4005007" cy="156966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Maritime</a:t>
            </a:r>
            <a:endParaRPr lang="pt-BR" sz="48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</a:t>
            </a:r>
            <a:r>
              <a:rPr lang="pt-BR" sz="4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endParaRPr lang="pt-BR" sz="48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961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15767" y="382931"/>
            <a:ext cx="885178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Maritime</a:t>
            </a:r>
            <a:r>
              <a:rPr lang="pt-BR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Single </a:t>
            </a:r>
            <a:r>
              <a:rPr lang="pt-BR" sz="4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pt-BR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4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pt-BR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Brasil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1239760" y="2514767"/>
            <a:ext cx="6500434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2007 -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Concepción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sistema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239760" y="3753949"/>
            <a:ext cx="6133089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2009 –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Desarollo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sistema</a:t>
            </a:r>
          </a:p>
        </p:txBody>
      </p:sp>
    </p:spTree>
    <p:extLst>
      <p:ext uri="{BB962C8B-B14F-4D97-AF65-F5344CB8AC3E}">
        <p14:creationId xmlns:p14="http://schemas.microsoft.com/office/powerpoint/2010/main" val="288774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15767" y="189745"/>
            <a:ext cx="885178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Maritime</a:t>
            </a:r>
            <a:r>
              <a:rPr lang="pt-BR" sz="4800" b="1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Single </a:t>
            </a:r>
            <a:r>
              <a:rPr lang="pt-BR" sz="4800" b="1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Window</a:t>
            </a:r>
            <a:r>
              <a:rPr lang="pt-BR" sz="4800" b="1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800" b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en</a:t>
            </a:r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Brasil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1239760" y="1342790"/>
            <a:ext cx="9070112" cy="113877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2011 –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Implantación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del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sistema</a:t>
            </a:r>
          </a:p>
          <a:p>
            <a:pPr algn="r"/>
            <a:r>
              <a:rPr lang="pt-BR" sz="28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Santos, Vitória y Rio de Janeiro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239760" y="2942581"/>
            <a:ext cx="8114914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2013 – PSP em todos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puertos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públicos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239760" y="3988363"/>
            <a:ext cx="6704271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2015 –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Integración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</a:p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	PSP x </a:t>
            </a:r>
            <a:r>
              <a:rPr lang="pt-BR" sz="4000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Trade Single </a:t>
            </a:r>
            <a:r>
              <a:rPr lang="pt-BR" sz="4000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Window</a:t>
            </a:r>
            <a:endParaRPr lang="pt-BR" sz="4000" i="1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4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15767" y="189745"/>
            <a:ext cx="885178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Maritime</a:t>
            </a:r>
            <a:r>
              <a:rPr lang="pt-BR" sz="4800" b="1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Single </a:t>
            </a:r>
            <a:r>
              <a:rPr lang="pt-BR" sz="4800" b="1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Window</a:t>
            </a:r>
            <a:r>
              <a:rPr lang="pt-BR" sz="4800" b="1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800" b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en</a:t>
            </a:r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Brasil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1239760" y="1342790"/>
            <a:ext cx="793210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2016 – Marina –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revisión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de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procesos</a:t>
            </a:r>
            <a:endParaRPr lang="pt-BR" sz="28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239760" y="2466058"/>
            <a:ext cx="9156096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2017 - cargas y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mercancías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exclusivamente </a:t>
            </a:r>
          </a:p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 través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del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sistema Mercante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239760" y="4162132"/>
            <a:ext cx="8427820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2017 / 2018 / 2019 –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Activación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del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PSP</a:t>
            </a:r>
          </a:p>
          <a:p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en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puertos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privados </a:t>
            </a:r>
          </a:p>
        </p:txBody>
      </p:sp>
    </p:spTree>
    <p:extLst>
      <p:ext uri="{BB962C8B-B14F-4D97-AF65-F5344CB8AC3E}">
        <p14:creationId xmlns:p14="http://schemas.microsoft.com/office/powerpoint/2010/main" val="1890520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15767" y="189745"/>
            <a:ext cx="885178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Maritime</a:t>
            </a:r>
            <a:r>
              <a:rPr lang="pt-BR" sz="4800" b="1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Single </a:t>
            </a:r>
            <a:r>
              <a:rPr lang="pt-BR" sz="4800" b="1" i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Window</a:t>
            </a:r>
            <a:r>
              <a:rPr lang="pt-BR" sz="4800" b="1" i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800" b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en</a:t>
            </a:r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Brasil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1239760" y="1342790"/>
            <a:ext cx="8721683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2018 / 2019 –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modernización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del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sistema</a:t>
            </a:r>
            <a:endParaRPr lang="pt-BR" sz="28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239760" y="2466058"/>
            <a:ext cx="8216480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2019 / 2020 –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mejora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de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la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integración</a:t>
            </a:r>
            <a:endParaRPr lang="pt-BR" sz="40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	PSP x Autoridades em </a:t>
            </a:r>
            <a:r>
              <a:rPr lang="pt-BR" sz="40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los</a:t>
            </a:r>
            <a:r>
              <a:rPr lang="pt-BR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Portos</a:t>
            </a:r>
          </a:p>
        </p:txBody>
      </p:sp>
    </p:spTree>
    <p:extLst>
      <p:ext uri="{BB962C8B-B14F-4D97-AF65-F5344CB8AC3E}">
        <p14:creationId xmlns:p14="http://schemas.microsoft.com/office/powerpoint/2010/main" val="3516287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524449" y="189745"/>
            <a:ext cx="8234435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</a:t>
            </a:r>
            <a:r>
              <a:rPr lang="pt-BR" sz="4800" b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integraciones</a:t>
            </a:r>
            <a:endParaRPr lang="pt-BR" sz="4800" b="1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776120" y="1415852"/>
            <a:ext cx="4738670" cy="397031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Vigilancia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Sanitaria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Policía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Federal</a:t>
            </a:r>
          </a:p>
          <a:p>
            <a:pPr marL="571500" indent="-571500">
              <a:buFontTx/>
              <a:buChar char="-"/>
            </a:pP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Marina</a:t>
            </a:r>
          </a:p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Autoridad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Aduanera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Ministerio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de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Trabajo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VTMIS</a:t>
            </a:r>
          </a:p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Receta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Federal</a:t>
            </a:r>
          </a:p>
        </p:txBody>
      </p:sp>
    </p:spTree>
    <p:extLst>
      <p:ext uri="{BB962C8B-B14F-4D97-AF65-F5344CB8AC3E}">
        <p14:creationId xmlns:p14="http://schemas.microsoft.com/office/powerpoint/2010/main" val="862798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938794" y="189745"/>
            <a:ext cx="740574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</a:t>
            </a:r>
            <a:r>
              <a:rPr lang="pt-BR" sz="4800" b="1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beneficios</a:t>
            </a:r>
            <a:endParaRPr lang="pt-BR" sz="4800" b="1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776120" y="1547660"/>
            <a:ext cx="8513036" cy="34163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Redundancia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de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los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datos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Confiabilidad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de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los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datos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Procesos</a:t>
            </a:r>
            <a:r>
              <a:rPr lang="pt-BR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</a:t>
            </a:r>
            <a:r>
              <a:rPr lang="pt-BR" sz="36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virtuales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es-ES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Agilidad para el análisis de autorizaciones</a:t>
            </a:r>
          </a:p>
          <a:p>
            <a:pPr marL="571500" indent="-571500">
              <a:buFontTx/>
              <a:buChar char="-"/>
            </a:pPr>
            <a:r>
              <a:rPr lang="es-ES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Visibilidad de los procesos</a:t>
            </a:r>
          </a:p>
          <a:p>
            <a:pPr marL="571500" indent="-571500">
              <a:buFontTx/>
              <a:buChar char="-"/>
            </a:pPr>
            <a:r>
              <a:rPr lang="es-ES" sz="36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Uniformidad de procedimientos</a:t>
            </a:r>
            <a:endParaRPr lang="pt-BR" sz="36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8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187487" y="189745"/>
            <a:ext cx="690836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desafios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776120" y="1440566"/>
            <a:ext cx="7810280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Tx/>
              <a:buChar char="-"/>
            </a:pPr>
            <a:r>
              <a:rPr lang="es-ES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resistencias a los nuevos procesos</a:t>
            </a:r>
          </a:p>
          <a:p>
            <a:pPr marL="571500" indent="-571500">
              <a:buFontTx/>
              <a:buChar char="-"/>
            </a:pPr>
            <a:r>
              <a:rPr lang="es-ES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fiabilidad de la información</a:t>
            </a:r>
          </a:p>
          <a:p>
            <a:pPr marL="571500" indent="-571500">
              <a:buFontTx/>
              <a:buChar char="-"/>
            </a:pPr>
            <a:r>
              <a:rPr lang="es-ES" sz="40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tamaño y heterogeneidad del país</a:t>
            </a:r>
            <a:endParaRPr lang="pt-BR" sz="40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210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776120" y="1273142"/>
            <a:ext cx="6817700" cy="403187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Actores</a:t>
            </a: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:</a:t>
            </a:r>
          </a:p>
          <a:p>
            <a:pPr marL="571500" indent="-571500">
              <a:buFontTx/>
              <a:buChar char="-"/>
            </a:pP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Agentes de </a:t>
            </a:r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Navegación</a:t>
            </a: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/ Armadores</a:t>
            </a:r>
          </a:p>
          <a:p>
            <a:pPr marL="571500" indent="-571500">
              <a:buFontTx/>
              <a:buChar char="-"/>
            </a:pPr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Administración</a:t>
            </a: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portuária</a:t>
            </a:r>
          </a:p>
          <a:p>
            <a:pPr marL="571500" indent="-571500">
              <a:buFontTx/>
              <a:buChar char="-"/>
            </a:pPr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Vigilancia</a:t>
            </a: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sanitária</a:t>
            </a:r>
          </a:p>
          <a:p>
            <a:pPr marL="571500" indent="-571500">
              <a:buFontTx/>
              <a:buChar char="-"/>
            </a:pP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Marina</a:t>
            </a:r>
          </a:p>
          <a:p>
            <a:pPr marL="571500" indent="-571500">
              <a:buFontTx/>
              <a:buChar char="-"/>
            </a:pP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Policia Federal</a:t>
            </a:r>
          </a:p>
          <a:p>
            <a:pPr marL="571500" indent="-571500">
              <a:buFontTx/>
              <a:buChar char="-"/>
            </a:pPr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Ministerio</a:t>
            </a: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de </a:t>
            </a:r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Trabajo</a:t>
            </a:r>
            <a:endParaRPr lang="pt-BR" sz="3200" dirty="0">
              <a:solidFill>
                <a:prstClr val="black">
                  <a:lumMod val="65000"/>
                  <a:lumOff val="35000"/>
                </a:prstClr>
              </a:solidFill>
              <a:cs typeface="Calibri" panose="020F0502020204030204" pitchFamily="34" charset="0"/>
            </a:endParaRPr>
          </a:p>
          <a:p>
            <a:pPr marL="571500" indent="-571500">
              <a:buFontTx/>
              <a:buChar char="-"/>
            </a:pPr>
            <a:r>
              <a:rPr lang="pt-BR" sz="3200" dirty="0" err="1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Receta</a:t>
            </a:r>
            <a:r>
              <a:rPr lang="pt-BR" sz="3200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 Federal de Brasil</a:t>
            </a:r>
          </a:p>
        </p:txBody>
      </p:sp>
    </p:spTree>
    <p:extLst>
      <p:ext uri="{BB962C8B-B14F-4D97-AF65-F5344CB8AC3E}">
        <p14:creationId xmlns:p14="http://schemas.microsoft.com/office/powerpoint/2010/main" val="738995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733" y="1118944"/>
            <a:ext cx="7965239" cy="447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6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016" y="1108687"/>
            <a:ext cx="7904715" cy="444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8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380" y="1020742"/>
            <a:ext cx="8162293" cy="458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6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820" y="1135139"/>
            <a:ext cx="7907628" cy="444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98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820" y="1098935"/>
            <a:ext cx="8036417" cy="451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91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0800" y="189745"/>
            <a:ext cx="870174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Porto sem Papel - funcionamento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427" y="1020742"/>
            <a:ext cx="8008787" cy="450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18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048480" y="189745"/>
            <a:ext cx="7186391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prstClr val="black">
                    <a:lumMod val="65000"/>
                    <a:lumOff val="35000"/>
                  </a:prstClr>
                </a:solidFill>
                <a:cs typeface="Calibri" panose="020F0502020204030204" pitchFamily="34" charset="0"/>
              </a:rPr>
              <a:t>Contatos – Porto sem Papel</a:t>
            </a:r>
          </a:p>
        </p:txBody>
      </p:sp>
      <p:pic>
        <p:nvPicPr>
          <p:cNvPr id="2054" name="Picture 6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5373" r="35206" b="47194"/>
          <a:stretch/>
        </p:blipFill>
        <p:spPr bwMode="auto">
          <a:xfrm>
            <a:off x="10970852" y="3831846"/>
            <a:ext cx="1008000" cy="117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4449" r="63837" b="46743"/>
          <a:stretch/>
        </p:blipFill>
        <p:spPr bwMode="auto">
          <a:xfrm flipH="1">
            <a:off x="10929372" y="5181244"/>
            <a:ext cx="1072873" cy="112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52332" r="63597" b="4704"/>
          <a:stretch/>
        </p:blipFill>
        <p:spPr bwMode="auto">
          <a:xfrm>
            <a:off x="10938768" y="1330750"/>
            <a:ext cx="105408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4" t="52118" r="4682" b="4918"/>
          <a:stretch/>
        </p:blipFill>
        <p:spPr bwMode="auto">
          <a:xfrm>
            <a:off x="10938768" y="80202"/>
            <a:ext cx="10713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m para PORTO VETO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52462" r="33782" b="5605"/>
          <a:stretch/>
        </p:blipFill>
        <p:spPr bwMode="auto">
          <a:xfrm>
            <a:off x="10908104" y="2581298"/>
            <a:ext cx="111541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ser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16" y="6562534"/>
            <a:ext cx="655298" cy="180719"/>
          </a:xfrm>
          <a:prstGeom prst="rect">
            <a:avLst/>
          </a:prstGeom>
          <a:noFill/>
          <a:effectLst/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" y="5695406"/>
            <a:ext cx="1428725" cy="101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1220389" y="1525577"/>
            <a:ext cx="37795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3200" dirty="0">
                <a:solidFill>
                  <a:schemeClr val="bg1">
                    <a:lumMod val="65000"/>
                  </a:schemeClr>
                </a:solidFill>
                <a:latin typeface="Bahnschrift SemiCondensed" panose="020B0502040204020203" pitchFamily="34" charset="0"/>
              </a:rPr>
              <a:t>Ricardo Strauss</a:t>
            </a:r>
            <a:endParaRPr lang="pt-BR" sz="3200" dirty="0">
              <a:solidFill>
                <a:schemeClr val="bg1">
                  <a:lumMod val="6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220389" y="1979337"/>
            <a:ext cx="54933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2000" dirty="0">
                <a:latin typeface="Bahnschrift SemiCondensed" panose="020B0502040204020203" pitchFamily="34" charset="0"/>
              </a:rPr>
              <a:t>ricardo.strauss@transportes.gov.br</a:t>
            </a:r>
          </a:p>
          <a:p>
            <a:r>
              <a:rPr lang="pt-BR" sz="2000" dirty="0">
                <a:latin typeface="Bahnschrift SemiCondensed" panose="020B0502040204020203" pitchFamily="34" charset="0"/>
              </a:rPr>
              <a:t>+55 61 2029 8837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1207710" y="2929822"/>
            <a:ext cx="37922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3200" dirty="0" err="1">
                <a:solidFill>
                  <a:schemeClr val="bg1">
                    <a:lumMod val="65000"/>
                  </a:schemeClr>
                </a:solidFill>
                <a:latin typeface="Bahnschrift SemiCondensed" panose="020B0502040204020203" pitchFamily="34" charset="0"/>
              </a:rPr>
              <a:t>Petterson</a:t>
            </a:r>
            <a:r>
              <a:rPr lang="pt-BR" altLang="pt-BR" sz="3200" dirty="0">
                <a:solidFill>
                  <a:schemeClr val="bg1">
                    <a:lumMod val="65000"/>
                  </a:schemeClr>
                </a:solidFill>
                <a:latin typeface="Bahnschrift SemiCondensed" panose="020B0502040204020203" pitchFamily="34" charset="0"/>
              </a:rPr>
              <a:t> Costa</a:t>
            </a:r>
            <a:endParaRPr lang="pt-BR" sz="3200" dirty="0">
              <a:solidFill>
                <a:schemeClr val="bg1">
                  <a:lumMod val="6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207710" y="3369516"/>
            <a:ext cx="54933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2000" dirty="0">
                <a:latin typeface="Bahnschrift SemiCondensed" panose="020B0502040204020203" pitchFamily="34" charset="0"/>
              </a:rPr>
              <a:t>petterson.costa@transportes.gov.br</a:t>
            </a:r>
          </a:p>
          <a:p>
            <a:r>
              <a:rPr lang="pt-BR" sz="2000" dirty="0">
                <a:latin typeface="Bahnschrift SemiCondensed" panose="020B0502040204020203" pitchFamily="34" charset="0"/>
              </a:rPr>
              <a:t>+55 61 2029 8838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194840" y="4327189"/>
            <a:ext cx="5493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3200" dirty="0">
                <a:solidFill>
                  <a:schemeClr val="bg1">
                    <a:lumMod val="65000"/>
                  </a:schemeClr>
                </a:solidFill>
                <a:latin typeface="Bahnschrift SemiCondensed" panose="020B0502040204020203" pitchFamily="34" charset="0"/>
              </a:rPr>
              <a:t>www.transportes.gov.br</a:t>
            </a:r>
            <a:endParaRPr lang="pt-BR" sz="3200" dirty="0">
              <a:solidFill>
                <a:schemeClr val="bg1">
                  <a:lumMod val="65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877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2736</TotalTime>
  <Words>285</Words>
  <Application>Microsoft Office PowerPoint</Application>
  <PresentationFormat>Widescreen</PresentationFormat>
  <Paragraphs>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Bahnschrift SemiCondensed</vt:lpstr>
      <vt:lpstr>Calibri</vt:lpstr>
      <vt:lpstr>Calibri Light</vt:lpstr>
      <vt:lpstr>Carlito</vt:lpstr>
      <vt:lpstr>The Bold Font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Everson Santos</dc:creator>
  <cp:lastModifiedBy>De Four, Takiyah</cp:lastModifiedBy>
  <cp:revision>255</cp:revision>
  <dcterms:created xsi:type="dcterms:W3CDTF">2018-07-10T15:22:56Z</dcterms:created>
  <dcterms:modified xsi:type="dcterms:W3CDTF">2018-11-09T17:28:46Z</dcterms:modified>
</cp:coreProperties>
</file>